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263D58-FACE-4DC5-9EA8-238BBAE918A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24DDCCA0-EC45-4AC0-BE74-26711C465E0A}">
      <dgm:prSet phldrT="[Κείμενο]"/>
      <dgm:spPr/>
      <dgm:t>
        <a:bodyPr/>
        <a:lstStyle/>
        <a:p>
          <a:r>
            <a:rPr lang="el-GR" dirty="0" smtClean="0"/>
            <a:t>Η σωστή </a:t>
          </a:r>
          <a:r>
            <a:rPr lang="el-GR" dirty="0" err="1" smtClean="0"/>
            <a:t>λειτουργεία</a:t>
          </a:r>
          <a:r>
            <a:rPr lang="el-GR" dirty="0" smtClean="0"/>
            <a:t> ενός μεγάλου αριθμού μηχανών , συσκευών και συστημάτων εξαρτάται με κάποιο τρόπο από τη βαρύτητα .</a:t>
          </a:r>
          <a:endParaRPr lang="el-GR" dirty="0"/>
        </a:p>
      </dgm:t>
    </dgm:pt>
    <dgm:pt modelId="{A45DDA23-425A-4FD4-97BE-7FFD2CC196F9}" type="parTrans" cxnId="{45975C3E-CEBE-49AF-A180-6876C61689CF}">
      <dgm:prSet/>
      <dgm:spPr/>
      <dgm:t>
        <a:bodyPr/>
        <a:lstStyle/>
        <a:p>
          <a:endParaRPr lang="el-GR"/>
        </a:p>
      </dgm:t>
    </dgm:pt>
    <dgm:pt modelId="{C015CFED-2C35-469E-BF54-D35A975AC1E3}" type="sibTrans" cxnId="{45975C3E-CEBE-49AF-A180-6876C61689CF}">
      <dgm:prSet/>
      <dgm:spPr/>
      <dgm:t>
        <a:bodyPr/>
        <a:lstStyle/>
        <a:p>
          <a:endParaRPr lang="el-GR"/>
        </a:p>
      </dgm:t>
    </dgm:pt>
    <dgm:pt modelId="{BF7CA38E-2F3A-47DA-9F0F-991BE96CDA3C}">
      <dgm:prSet phldrT="[Κείμενο]"/>
      <dgm:spPr/>
      <dgm:t>
        <a:bodyPr/>
        <a:lstStyle/>
        <a:p>
          <a:r>
            <a:rPr lang="el-GR" dirty="0" smtClean="0"/>
            <a:t>Με τη βοήθεια της βαρύτητας </a:t>
          </a:r>
          <a:r>
            <a:rPr lang="el-GR" dirty="0" err="1" smtClean="0"/>
            <a:t>έχουμετη</a:t>
          </a:r>
          <a:r>
            <a:rPr lang="el-GR" dirty="0" smtClean="0"/>
            <a:t> δυνατότητα να παράγουμε </a:t>
          </a:r>
          <a:r>
            <a:rPr lang="el-GR" dirty="0" err="1" smtClean="0"/>
            <a:t>ηλεκρικό</a:t>
          </a:r>
          <a:r>
            <a:rPr lang="el-GR" dirty="0" smtClean="0"/>
            <a:t> ρεύμα από τα </a:t>
          </a:r>
          <a:r>
            <a:rPr lang="el-GR" dirty="0" err="1" smtClean="0"/>
            <a:t>υδροηλεκρικά</a:t>
          </a:r>
          <a:r>
            <a:rPr lang="el-GR" dirty="0" smtClean="0"/>
            <a:t> εργοστάσια </a:t>
          </a:r>
          <a:endParaRPr lang="el-GR" dirty="0"/>
        </a:p>
      </dgm:t>
    </dgm:pt>
    <dgm:pt modelId="{F8D57A3D-66F7-41E2-AF29-2C4A03477A23}" type="parTrans" cxnId="{26C21627-518B-4CD0-A9A9-ED54F446C3EC}">
      <dgm:prSet/>
      <dgm:spPr/>
      <dgm:t>
        <a:bodyPr/>
        <a:lstStyle/>
        <a:p>
          <a:endParaRPr lang="el-GR"/>
        </a:p>
      </dgm:t>
    </dgm:pt>
    <dgm:pt modelId="{94190BEE-BBBE-465E-AC59-FFD614186CFA}" type="sibTrans" cxnId="{26C21627-518B-4CD0-A9A9-ED54F446C3EC}">
      <dgm:prSet/>
      <dgm:spPr/>
      <dgm:t>
        <a:bodyPr/>
        <a:lstStyle/>
        <a:p>
          <a:endParaRPr lang="el-GR"/>
        </a:p>
      </dgm:t>
    </dgm:pt>
    <dgm:pt modelId="{D6ECAC2C-7A57-4277-A1AF-35D8632323E3}">
      <dgm:prSet phldrT="[Κείμενο]"/>
      <dgm:spPr/>
      <dgm:t>
        <a:bodyPr/>
        <a:lstStyle/>
        <a:p>
          <a:r>
            <a:rPr lang="el-GR" dirty="0" smtClean="0"/>
            <a:t>Ένα ρολόι που λειτουργεί με ένα εκκρεμές βασίζει τη λειτουργία του στη δύναμη της βαρύτητας για τον υπολογισμό του χρόνου</a:t>
          </a:r>
          <a:endParaRPr lang="el-GR" dirty="0"/>
        </a:p>
      </dgm:t>
    </dgm:pt>
    <dgm:pt modelId="{9A204341-FA23-40D6-8F14-B7807693EEA9}" type="parTrans" cxnId="{82ECB320-1C9E-455C-8F28-4C88C78C5D9D}">
      <dgm:prSet/>
      <dgm:spPr/>
      <dgm:t>
        <a:bodyPr/>
        <a:lstStyle/>
        <a:p>
          <a:endParaRPr lang="el-GR"/>
        </a:p>
      </dgm:t>
    </dgm:pt>
    <dgm:pt modelId="{6F915C1B-EB53-4922-A269-4301A991952E}" type="sibTrans" cxnId="{82ECB320-1C9E-455C-8F28-4C88C78C5D9D}">
      <dgm:prSet/>
      <dgm:spPr/>
      <dgm:t>
        <a:bodyPr/>
        <a:lstStyle/>
        <a:p>
          <a:endParaRPr lang="el-GR"/>
        </a:p>
      </dgm:t>
    </dgm:pt>
    <dgm:pt modelId="{9B4DD274-7CDE-409C-822D-70A0E848DF85}">
      <dgm:prSet phldrT="[Κείμενο]"/>
      <dgm:spPr/>
      <dgm:t>
        <a:bodyPr/>
        <a:lstStyle/>
        <a:p>
          <a:r>
            <a:rPr lang="el-GR" dirty="0" smtClean="0"/>
            <a:t>Ο τεχνητός ορίζοντας στα αεροσκάφη και άλλα </a:t>
          </a:r>
          <a:r>
            <a:rPr lang="el-GR" dirty="0" err="1" smtClean="0"/>
            <a:t>υπτάμενα</a:t>
          </a:r>
          <a:r>
            <a:rPr lang="el-GR" dirty="0" smtClean="0"/>
            <a:t> μέσα αποτελεί εφαρμογή της δύναμης της βαρύτητας για να απεικονίζει την κλίση του αεροπλάνου.</a:t>
          </a:r>
          <a:endParaRPr lang="el-GR" dirty="0"/>
        </a:p>
      </dgm:t>
    </dgm:pt>
    <dgm:pt modelId="{CD6A7E01-89DF-4D82-8F5A-ACDE0C7E6349}" type="parTrans" cxnId="{DAA64F04-79B4-4462-8359-A03478E45A9D}">
      <dgm:prSet/>
      <dgm:spPr/>
      <dgm:t>
        <a:bodyPr/>
        <a:lstStyle/>
        <a:p>
          <a:endParaRPr lang="el-GR"/>
        </a:p>
      </dgm:t>
    </dgm:pt>
    <dgm:pt modelId="{0E5E00DF-7939-4E38-8FE8-49D5BF412135}" type="sibTrans" cxnId="{DAA64F04-79B4-4462-8359-A03478E45A9D}">
      <dgm:prSet/>
      <dgm:spPr/>
      <dgm:t>
        <a:bodyPr/>
        <a:lstStyle/>
        <a:p>
          <a:endParaRPr lang="el-GR"/>
        </a:p>
      </dgm:t>
    </dgm:pt>
    <dgm:pt modelId="{08F6DA29-7857-4F6C-92E0-4397519E16A9}">
      <dgm:prSet phldrT="[Κείμενο]"/>
      <dgm:spPr/>
      <dgm:t>
        <a:bodyPr/>
        <a:lstStyle/>
        <a:p>
          <a:r>
            <a:rPr lang="el-GR" dirty="0" smtClean="0"/>
            <a:t>Τέλος οι τεχνητοί δορυφόροι </a:t>
          </a:r>
          <a:r>
            <a:rPr lang="el-GR" dirty="0" err="1" smtClean="0"/>
            <a:t>είνασι</a:t>
          </a:r>
          <a:r>
            <a:rPr lang="el-GR" dirty="0" smtClean="0"/>
            <a:t> και αυτοί μια εφαρμογή της βαρύτητας που μαθηματικά είχε διατυπωθεί στο </a:t>
          </a:r>
          <a:r>
            <a:rPr lang="el-GR" dirty="0" err="1" smtClean="0"/>
            <a:t>έργο΄΄</a:t>
          </a:r>
          <a:r>
            <a:rPr lang="en-US" dirty="0" smtClean="0"/>
            <a:t>principia;;</a:t>
          </a:r>
          <a:r>
            <a:rPr lang="el-GR" dirty="0" smtClean="0"/>
            <a:t>του </a:t>
          </a:r>
          <a:r>
            <a:rPr lang="el-GR" dirty="0" err="1" smtClean="0"/>
            <a:t>΄Νεύτωνα</a:t>
          </a:r>
          <a:endParaRPr lang="el-GR" dirty="0"/>
        </a:p>
      </dgm:t>
    </dgm:pt>
    <dgm:pt modelId="{235C1115-20DC-4FF2-B4F0-C9BC56402196}" type="parTrans" cxnId="{80F16D4E-D4A2-4368-ADA0-1651957EC498}">
      <dgm:prSet/>
      <dgm:spPr/>
      <dgm:t>
        <a:bodyPr/>
        <a:lstStyle/>
        <a:p>
          <a:endParaRPr lang="el-GR"/>
        </a:p>
      </dgm:t>
    </dgm:pt>
    <dgm:pt modelId="{841DE29B-AE50-4CA4-B71F-AC3F009714C2}" type="sibTrans" cxnId="{80F16D4E-D4A2-4368-ADA0-1651957EC498}">
      <dgm:prSet/>
      <dgm:spPr/>
      <dgm:t>
        <a:bodyPr/>
        <a:lstStyle/>
        <a:p>
          <a:endParaRPr lang="el-GR"/>
        </a:p>
      </dgm:t>
    </dgm:pt>
    <dgm:pt modelId="{33164B1F-DD58-4CA2-8D28-5EA86E88CC34}" type="pres">
      <dgm:prSet presAssocID="{2B263D58-FACE-4DC5-9EA8-238BBAE918A5}" presName="cycle" presStyleCnt="0">
        <dgm:presLayoutVars>
          <dgm:dir/>
          <dgm:resizeHandles val="exact"/>
        </dgm:presLayoutVars>
      </dgm:prSet>
      <dgm:spPr/>
      <dgm:t>
        <a:bodyPr/>
        <a:lstStyle/>
        <a:p>
          <a:endParaRPr lang="el-GR"/>
        </a:p>
      </dgm:t>
    </dgm:pt>
    <dgm:pt modelId="{6BBBD448-4D89-46CA-BF34-4FAB439A2E2B}" type="pres">
      <dgm:prSet presAssocID="{24DDCCA0-EC45-4AC0-BE74-26711C465E0A}" presName="node" presStyleLbl="node1" presStyleIdx="0" presStyleCnt="5">
        <dgm:presLayoutVars>
          <dgm:bulletEnabled val="1"/>
        </dgm:presLayoutVars>
      </dgm:prSet>
      <dgm:spPr/>
      <dgm:t>
        <a:bodyPr/>
        <a:lstStyle/>
        <a:p>
          <a:endParaRPr lang="el-GR"/>
        </a:p>
      </dgm:t>
    </dgm:pt>
    <dgm:pt modelId="{CAC65FE6-13CC-4FAD-944A-0D8EF5AFF5F8}" type="pres">
      <dgm:prSet presAssocID="{C015CFED-2C35-469E-BF54-D35A975AC1E3}" presName="sibTrans" presStyleLbl="sibTrans2D1" presStyleIdx="0" presStyleCnt="5"/>
      <dgm:spPr/>
      <dgm:t>
        <a:bodyPr/>
        <a:lstStyle/>
        <a:p>
          <a:endParaRPr lang="el-GR"/>
        </a:p>
      </dgm:t>
    </dgm:pt>
    <dgm:pt modelId="{835D3B4D-E04D-45A1-ADBC-71C5B097734E}" type="pres">
      <dgm:prSet presAssocID="{C015CFED-2C35-469E-BF54-D35A975AC1E3}" presName="connectorText" presStyleLbl="sibTrans2D1" presStyleIdx="0" presStyleCnt="5"/>
      <dgm:spPr/>
      <dgm:t>
        <a:bodyPr/>
        <a:lstStyle/>
        <a:p>
          <a:endParaRPr lang="el-GR"/>
        </a:p>
      </dgm:t>
    </dgm:pt>
    <dgm:pt modelId="{11D40E25-95C8-49B0-9760-1F28A628742C}" type="pres">
      <dgm:prSet presAssocID="{BF7CA38E-2F3A-47DA-9F0F-991BE96CDA3C}" presName="node" presStyleLbl="node1" presStyleIdx="1" presStyleCnt="5">
        <dgm:presLayoutVars>
          <dgm:bulletEnabled val="1"/>
        </dgm:presLayoutVars>
      </dgm:prSet>
      <dgm:spPr/>
      <dgm:t>
        <a:bodyPr/>
        <a:lstStyle/>
        <a:p>
          <a:endParaRPr lang="el-GR"/>
        </a:p>
      </dgm:t>
    </dgm:pt>
    <dgm:pt modelId="{CFCA5F72-64CF-4260-831E-3BA547AB05C9}" type="pres">
      <dgm:prSet presAssocID="{94190BEE-BBBE-465E-AC59-FFD614186CFA}" presName="sibTrans" presStyleLbl="sibTrans2D1" presStyleIdx="1" presStyleCnt="5"/>
      <dgm:spPr/>
      <dgm:t>
        <a:bodyPr/>
        <a:lstStyle/>
        <a:p>
          <a:endParaRPr lang="el-GR"/>
        </a:p>
      </dgm:t>
    </dgm:pt>
    <dgm:pt modelId="{8ECA4B05-9614-4F7A-8BEB-1C1A30DDF6D1}" type="pres">
      <dgm:prSet presAssocID="{94190BEE-BBBE-465E-AC59-FFD614186CFA}" presName="connectorText" presStyleLbl="sibTrans2D1" presStyleIdx="1" presStyleCnt="5"/>
      <dgm:spPr/>
      <dgm:t>
        <a:bodyPr/>
        <a:lstStyle/>
        <a:p>
          <a:endParaRPr lang="el-GR"/>
        </a:p>
      </dgm:t>
    </dgm:pt>
    <dgm:pt modelId="{9A295627-F621-48CC-99FA-2BEEE512ADB0}" type="pres">
      <dgm:prSet presAssocID="{D6ECAC2C-7A57-4277-A1AF-35D8632323E3}" presName="node" presStyleLbl="node1" presStyleIdx="2" presStyleCnt="5">
        <dgm:presLayoutVars>
          <dgm:bulletEnabled val="1"/>
        </dgm:presLayoutVars>
      </dgm:prSet>
      <dgm:spPr/>
      <dgm:t>
        <a:bodyPr/>
        <a:lstStyle/>
        <a:p>
          <a:endParaRPr lang="el-GR"/>
        </a:p>
      </dgm:t>
    </dgm:pt>
    <dgm:pt modelId="{5DD73962-E161-4D5A-955B-66A596F50384}" type="pres">
      <dgm:prSet presAssocID="{6F915C1B-EB53-4922-A269-4301A991952E}" presName="sibTrans" presStyleLbl="sibTrans2D1" presStyleIdx="2" presStyleCnt="5"/>
      <dgm:spPr/>
      <dgm:t>
        <a:bodyPr/>
        <a:lstStyle/>
        <a:p>
          <a:endParaRPr lang="el-GR"/>
        </a:p>
      </dgm:t>
    </dgm:pt>
    <dgm:pt modelId="{ECC62B14-F080-4BB9-9CC1-8232850C9A98}" type="pres">
      <dgm:prSet presAssocID="{6F915C1B-EB53-4922-A269-4301A991952E}" presName="connectorText" presStyleLbl="sibTrans2D1" presStyleIdx="2" presStyleCnt="5"/>
      <dgm:spPr/>
      <dgm:t>
        <a:bodyPr/>
        <a:lstStyle/>
        <a:p>
          <a:endParaRPr lang="el-GR"/>
        </a:p>
      </dgm:t>
    </dgm:pt>
    <dgm:pt modelId="{64F53D32-6FDD-455C-9A59-E721A04B4CDE}" type="pres">
      <dgm:prSet presAssocID="{9B4DD274-7CDE-409C-822D-70A0E848DF85}" presName="node" presStyleLbl="node1" presStyleIdx="3" presStyleCnt="5">
        <dgm:presLayoutVars>
          <dgm:bulletEnabled val="1"/>
        </dgm:presLayoutVars>
      </dgm:prSet>
      <dgm:spPr/>
      <dgm:t>
        <a:bodyPr/>
        <a:lstStyle/>
        <a:p>
          <a:endParaRPr lang="el-GR"/>
        </a:p>
      </dgm:t>
    </dgm:pt>
    <dgm:pt modelId="{6ABB2845-AF2C-4B73-BDC3-5D12D005F8CA}" type="pres">
      <dgm:prSet presAssocID="{0E5E00DF-7939-4E38-8FE8-49D5BF412135}" presName="sibTrans" presStyleLbl="sibTrans2D1" presStyleIdx="3" presStyleCnt="5"/>
      <dgm:spPr/>
      <dgm:t>
        <a:bodyPr/>
        <a:lstStyle/>
        <a:p>
          <a:endParaRPr lang="el-GR"/>
        </a:p>
      </dgm:t>
    </dgm:pt>
    <dgm:pt modelId="{580AC122-CDB6-457C-9B8B-316C4E41F0CD}" type="pres">
      <dgm:prSet presAssocID="{0E5E00DF-7939-4E38-8FE8-49D5BF412135}" presName="connectorText" presStyleLbl="sibTrans2D1" presStyleIdx="3" presStyleCnt="5"/>
      <dgm:spPr/>
      <dgm:t>
        <a:bodyPr/>
        <a:lstStyle/>
        <a:p>
          <a:endParaRPr lang="el-GR"/>
        </a:p>
      </dgm:t>
    </dgm:pt>
    <dgm:pt modelId="{67C46B22-B444-4F92-923C-2A9022F182DE}" type="pres">
      <dgm:prSet presAssocID="{08F6DA29-7857-4F6C-92E0-4397519E16A9}" presName="node" presStyleLbl="node1" presStyleIdx="4" presStyleCnt="5">
        <dgm:presLayoutVars>
          <dgm:bulletEnabled val="1"/>
        </dgm:presLayoutVars>
      </dgm:prSet>
      <dgm:spPr/>
      <dgm:t>
        <a:bodyPr/>
        <a:lstStyle/>
        <a:p>
          <a:endParaRPr lang="el-GR"/>
        </a:p>
      </dgm:t>
    </dgm:pt>
    <dgm:pt modelId="{A247EFFF-359C-4942-BC9F-725BACC07075}" type="pres">
      <dgm:prSet presAssocID="{841DE29B-AE50-4CA4-B71F-AC3F009714C2}" presName="sibTrans" presStyleLbl="sibTrans2D1" presStyleIdx="4" presStyleCnt="5"/>
      <dgm:spPr/>
      <dgm:t>
        <a:bodyPr/>
        <a:lstStyle/>
        <a:p>
          <a:endParaRPr lang="el-GR"/>
        </a:p>
      </dgm:t>
    </dgm:pt>
    <dgm:pt modelId="{BE4D16AD-92BF-4E83-B9A5-D356750BC97B}" type="pres">
      <dgm:prSet presAssocID="{841DE29B-AE50-4CA4-B71F-AC3F009714C2}" presName="connectorText" presStyleLbl="sibTrans2D1" presStyleIdx="4" presStyleCnt="5"/>
      <dgm:spPr/>
      <dgm:t>
        <a:bodyPr/>
        <a:lstStyle/>
        <a:p>
          <a:endParaRPr lang="el-GR"/>
        </a:p>
      </dgm:t>
    </dgm:pt>
  </dgm:ptLst>
  <dgm:cxnLst>
    <dgm:cxn modelId="{CB11239E-97E2-4C09-BB0C-3A26C5CFD23B}" type="presOf" srcId="{C015CFED-2C35-469E-BF54-D35A975AC1E3}" destId="{CAC65FE6-13CC-4FAD-944A-0D8EF5AFF5F8}" srcOrd="0" destOrd="0" presId="urn:microsoft.com/office/officeart/2005/8/layout/cycle2"/>
    <dgm:cxn modelId="{010D5773-5407-467F-91F6-07B64B24A4BC}" type="presOf" srcId="{24DDCCA0-EC45-4AC0-BE74-26711C465E0A}" destId="{6BBBD448-4D89-46CA-BF34-4FAB439A2E2B}" srcOrd="0" destOrd="0" presId="urn:microsoft.com/office/officeart/2005/8/layout/cycle2"/>
    <dgm:cxn modelId="{45975C3E-CEBE-49AF-A180-6876C61689CF}" srcId="{2B263D58-FACE-4DC5-9EA8-238BBAE918A5}" destId="{24DDCCA0-EC45-4AC0-BE74-26711C465E0A}" srcOrd="0" destOrd="0" parTransId="{A45DDA23-425A-4FD4-97BE-7FFD2CC196F9}" sibTransId="{C015CFED-2C35-469E-BF54-D35A975AC1E3}"/>
    <dgm:cxn modelId="{C4EAB2E4-03A3-471D-B55D-020DE7B2A5BD}" type="presOf" srcId="{94190BEE-BBBE-465E-AC59-FFD614186CFA}" destId="{CFCA5F72-64CF-4260-831E-3BA547AB05C9}" srcOrd="0" destOrd="0" presId="urn:microsoft.com/office/officeart/2005/8/layout/cycle2"/>
    <dgm:cxn modelId="{80F16D4E-D4A2-4368-ADA0-1651957EC498}" srcId="{2B263D58-FACE-4DC5-9EA8-238BBAE918A5}" destId="{08F6DA29-7857-4F6C-92E0-4397519E16A9}" srcOrd="4" destOrd="0" parTransId="{235C1115-20DC-4FF2-B4F0-C9BC56402196}" sibTransId="{841DE29B-AE50-4CA4-B71F-AC3F009714C2}"/>
    <dgm:cxn modelId="{981D501D-2E09-4375-ADB4-E681282D7CAA}" type="presOf" srcId="{841DE29B-AE50-4CA4-B71F-AC3F009714C2}" destId="{BE4D16AD-92BF-4E83-B9A5-D356750BC97B}" srcOrd="1" destOrd="0" presId="urn:microsoft.com/office/officeart/2005/8/layout/cycle2"/>
    <dgm:cxn modelId="{169BA4E7-E175-4F51-94C6-797D448D8F37}" type="presOf" srcId="{94190BEE-BBBE-465E-AC59-FFD614186CFA}" destId="{8ECA4B05-9614-4F7A-8BEB-1C1A30DDF6D1}" srcOrd="1" destOrd="0" presId="urn:microsoft.com/office/officeart/2005/8/layout/cycle2"/>
    <dgm:cxn modelId="{A91DF7B3-7CD1-455B-8CEC-70939CC33F8A}" type="presOf" srcId="{C015CFED-2C35-469E-BF54-D35A975AC1E3}" destId="{835D3B4D-E04D-45A1-ADBC-71C5B097734E}" srcOrd="1" destOrd="0" presId="urn:microsoft.com/office/officeart/2005/8/layout/cycle2"/>
    <dgm:cxn modelId="{26C21627-518B-4CD0-A9A9-ED54F446C3EC}" srcId="{2B263D58-FACE-4DC5-9EA8-238BBAE918A5}" destId="{BF7CA38E-2F3A-47DA-9F0F-991BE96CDA3C}" srcOrd="1" destOrd="0" parTransId="{F8D57A3D-66F7-41E2-AF29-2C4A03477A23}" sibTransId="{94190BEE-BBBE-465E-AC59-FFD614186CFA}"/>
    <dgm:cxn modelId="{DAA64F04-79B4-4462-8359-A03478E45A9D}" srcId="{2B263D58-FACE-4DC5-9EA8-238BBAE918A5}" destId="{9B4DD274-7CDE-409C-822D-70A0E848DF85}" srcOrd="3" destOrd="0" parTransId="{CD6A7E01-89DF-4D82-8F5A-ACDE0C7E6349}" sibTransId="{0E5E00DF-7939-4E38-8FE8-49D5BF412135}"/>
    <dgm:cxn modelId="{331619C0-6B5A-4F2C-94B3-5C364EAC0C5E}" type="presOf" srcId="{0E5E00DF-7939-4E38-8FE8-49D5BF412135}" destId="{580AC122-CDB6-457C-9B8B-316C4E41F0CD}" srcOrd="1" destOrd="0" presId="urn:microsoft.com/office/officeart/2005/8/layout/cycle2"/>
    <dgm:cxn modelId="{84F23EE3-0F9C-45AE-8BD6-6D140D36EDF9}" type="presOf" srcId="{D6ECAC2C-7A57-4277-A1AF-35D8632323E3}" destId="{9A295627-F621-48CC-99FA-2BEEE512ADB0}" srcOrd="0" destOrd="0" presId="urn:microsoft.com/office/officeart/2005/8/layout/cycle2"/>
    <dgm:cxn modelId="{B94CECDC-2461-494D-A641-18913269B12B}" type="presOf" srcId="{841DE29B-AE50-4CA4-B71F-AC3F009714C2}" destId="{A247EFFF-359C-4942-BC9F-725BACC07075}" srcOrd="0" destOrd="0" presId="urn:microsoft.com/office/officeart/2005/8/layout/cycle2"/>
    <dgm:cxn modelId="{85E97173-DB52-4362-9EE7-39992F67B590}" type="presOf" srcId="{6F915C1B-EB53-4922-A269-4301A991952E}" destId="{ECC62B14-F080-4BB9-9CC1-8232850C9A98}" srcOrd="1" destOrd="0" presId="urn:microsoft.com/office/officeart/2005/8/layout/cycle2"/>
    <dgm:cxn modelId="{154BF56E-AF4B-408B-8DA1-2D2C00B54696}" type="presOf" srcId="{6F915C1B-EB53-4922-A269-4301A991952E}" destId="{5DD73962-E161-4D5A-955B-66A596F50384}" srcOrd="0" destOrd="0" presId="urn:microsoft.com/office/officeart/2005/8/layout/cycle2"/>
    <dgm:cxn modelId="{3A18E44B-FA7B-404B-A0C3-7471B90C5725}" type="presOf" srcId="{2B263D58-FACE-4DC5-9EA8-238BBAE918A5}" destId="{33164B1F-DD58-4CA2-8D28-5EA86E88CC34}" srcOrd="0" destOrd="0" presId="urn:microsoft.com/office/officeart/2005/8/layout/cycle2"/>
    <dgm:cxn modelId="{5ADAA780-975C-4524-9DF3-E6167C9DB8E7}" type="presOf" srcId="{08F6DA29-7857-4F6C-92E0-4397519E16A9}" destId="{67C46B22-B444-4F92-923C-2A9022F182DE}" srcOrd="0" destOrd="0" presId="urn:microsoft.com/office/officeart/2005/8/layout/cycle2"/>
    <dgm:cxn modelId="{AE81C52E-96D6-43CD-8A9F-99EEAC92906C}" type="presOf" srcId="{BF7CA38E-2F3A-47DA-9F0F-991BE96CDA3C}" destId="{11D40E25-95C8-49B0-9760-1F28A628742C}" srcOrd="0" destOrd="0" presId="urn:microsoft.com/office/officeart/2005/8/layout/cycle2"/>
    <dgm:cxn modelId="{BA654F3E-9577-469A-BE03-598309ACF157}" type="presOf" srcId="{0E5E00DF-7939-4E38-8FE8-49D5BF412135}" destId="{6ABB2845-AF2C-4B73-BDC3-5D12D005F8CA}" srcOrd="0" destOrd="0" presId="urn:microsoft.com/office/officeart/2005/8/layout/cycle2"/>
    <dgm:cxn modelId="{82ECB320-1C9E-455C-8F28-4C88C78C5D9D}" srcId="{2B263D58-FACE-4DC5-9EA8-238BBAE918A5}" destId="{D6ECAC2C-7A57-4277-A1AF-35D8632323E3}" srcOrd="2" destOrd="0" parTransId="{9A204341-FA23-40D6-8F14-B7807693EEA9}" sibTransId="{6F915C1B-EB53-4922-A269-4301A991952E}"/>
    <dgm:cxn modelId="{20646DF4-5623-4919-A3FC-264286807128}" type="presOf" srcId="{9B4DD274-7CDE-409C-822D-70A0E848DF85}" destId="{64F53D32-6FDD-455C-9A59-E721A04B4CDE}" srcOrd="0" destOrd="0" presId="urn:microsoft.com/office/officeart/2005/8/layout/cycle2"/>
    <dgm:cxn modelId="{45EC2555-7173-4219-9398-50FD03DD6C8E}" type="presParOf" srcId="{33164B1F-DD58-4CA2-8D28-5EA86E88CC34}" destId="{6BBBD448-4D89-46CA-BF34-4FAB439A2E2B}" srcOrd="0" destOrd="0" presId="urn:microsoft.com/office/officeart/2005/8/layout/cycle2"/>
    <dgm:cxn modelId="{6EBABC39-5BFF-4A8C-B0E2-5BA22A5F62C9}" type="presParOf" srcId="{33164B1F-DD58-4CA2-8D28-5EA86E88CC34}" destId="{CAC65FE6-13CC-4FAD-944A-0D8EF5AFF5F8}" srcOrd="1" destOrd="0" presId="urn:microsoft.com/office/officeart/2005/8/layout/cycle2"/>
    <dgm:cxn modelId="{A85834DB-0230-449C-9D53-F112392A5944}" type="presParOf" srcId="{CAC65FE6-13CC-4FAD-944A-0D8EF5AFF5F8}" destId="{835D3B4D-E04D-45A1-ADBC-71C5B097734E}" srcOrd="0" destOrd="0" presId="urn:microsoft.com/office/officeart/2005/8/layout/cycle2"/>
    <dgm:cxn modelId="{D728AA76-4120-4C1D-A745-94B8C8DBA18A}" type="presParOf" srcId="{33164B1F-DD58-4CA2-8D28-5EA86E88CC34}" destId="{11D40E25-95C8-49B0-9760-1F28A628742C}" srcOrd="2" destOrd="0" presId="urn:microsoft.com/office/officeart/2005/8/layout/cycle2"/>
    <dgm:cxn modelId="{745C7B6D-B438-4636-9952-AEE92A8CFE4F}" type="presParOf" srcId="{33164B1F-DD58-4CA2-8D28-5EA86E88CC34}" destId="{CFCA5F72-64CF-4260-831E-3BA547AB05C9}" srcOrd="3" destOrd="0" presId="urn:microsoft.com/office/officeart/2005/8/layout/cycle2"/>
    <dgm:cxn modelId="{AC3C8547-998F-48C7-99E6-832EA99A32C9}" type="presParOf" srcId="{CFCA5F72-64CF-4260-831E-3BA547AB05C9}" destId="{8ECA4B05-9614-4F7A-8BEB-1C1A30DDF6D1}" srcOrd="0" destOrd="0" presId="urn:microsoft.com/office/officeart/2005/8/layout/cycle2"/>
    <dgm:cxn modelId="{B48734F9-789E-4492-BD60-46BDFA1F4C03}" type="presParOf" srcId="{33164B1F-DD58-4CA2-8D28-5EA86E88CC34}" destId="{9A295627-F621-48CC-99FA-2BEEE512ADB0}" srcOrd="4" destOrd="0" presId="urn:microsoft.com/office/officeart/2005/8/layout/cycle2"/>
    <dgm:cxn modelId="{DB52B4E2-E362-45FA-B5D2-4BC724E1C5E2}" type="presParOf" srcId="{33164B1F-DD58-4CA2-8D28-5EA86E88CC34}" destId="{5DD73962-E161-4D5A-955B-66A596F50384}" srcOrd="5" destOrd="0" presId="urn:microsoft.com/office/officeart/2005/8/layout/cycle2"/>
    <dgm:cxn modelId="{0BE3797E-5AC7-4E0B-807C-A57D842A834D}" type="presParOf" srcId="{5DD73962-E161-4D5A-955B-66A596F50384}" destId="{ECC62B14-F080-4BB9-9CC1-8232850C9A98}" srcOrd="0" destOrd="0" presId="urn:microsoft.com/office/officeart/2005/8/layout/cycle2"/>
    <dgm:cxn modelId="{966B84C3-A631-4C04-B28C-B715A975DE5D}" type="presParOf" srcId="{33164B1F-DD58-4CA2-8D28-5EA86E88CC34}" destId="{64F53D32-6FDD-455C-9A59-E721A04B4CDE}" srcOrd="6" destOrd="0" presId="urn:microsoft.com/office/officeart/2005/8/layout/cycle2"/>
    <dgm:cxn modelId="{064C51DA-7CB0-4404-8C8B-EDA4349AC5DB}" type="presParOf" srcId="{33164B1F-DD58-4CA2-8D28-5EA86E88CC34}" destId="{6ABB2845-AF2C-4B73-BDC3-5D12D005F8CA}" srcOrd="7" destOrd="0" presId="urn:microsoft.com/office/officeart/2005/8/layout/cycle2"/>
    <dgm:cxn modelId="{E8E219E5-F2CF-4266-A478-33FCD9684D5D}" type="presParOf" srcId="{6ABB2845-AF2C-4B73-BDC3-5D12D005F8CA}" destId="{580AC122-CDB6-457C-9B8B-316C4E41F0CD}" srcOrd="0" destOrd="0" presId="urn:microsoft.com/office/officeart/2005/8/layout/cycle2"/>
    <dgm:cxn modelId="{7AC9063D-418E-4A6F-A8E8-3DD7EC11B9D7}" type="presParOf" srcId="{33164B1F-DD58-4CA2-8D28-5EA86E88CC34}" destId="{67C46B22-B444-4F92-923C-2A9022F182DE}" srcOrd="8" destOrd="0" presId="urn:microsoft.com/office/officeart/2005/8/layout/cycle2"/>
    <dgm:cxn modelId="{4EE4DADF-3805-4579-803A-6A7114D0B158}" type="presParOf" srcId="{33164B1F-DD58-4CA2-8D28-5EA86E88CC34}" destId="{A247EFFF-359C-4942-BC9F-725BACC07075}" srcOrd="9" destOrd="0" presId="urn:microsoft.com/office/officeart/2005/8/layout/cycle2"/>
    <dgm:cxn modelId="{C74AB45A-7D9E-4175-97A5-5E1E1DAD27D6}" type="presParOf" srcId="{A247EFFF-359C-4942-BC9F-725BACC07075}" destId="{BE4D16AD-92BF-4E83-B9A5-D356750BC97B}"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BBD448-4D89-46CA-BF34-4FAB439A2E2B}">
      <dsp:nvSpPr>
        <dsp:cNvPr id="0" name=""/>
        <dsp:cNvSpPr/>
      </dsp:nvSpPr>
      <dsp:spPr>
        <a:xfrm>
          <a:off x="2393156" y="1102"/>
          <a:ext cx="1309687" cy="1309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l-GR" sz="800" kern="1200" dirty="0" smtClean="0"/>
            <a:t>Η σωστή </a:t>
          </a:r>
          <a:r>
            <a:rPr lang="el-GR" sz="800" kern="1200" dirty="0" err="1" smtClean="0"/>
            <a:t>λειτουργεία</a:t>
          </a:r>
          <a:r>
            <a:rPr lang="el-GR" sz="800" kern="1200" dirty="0" smtClean="0"/>
            <a:t> ενός μεγάλου αριθμού μηχανών , συσκευών και συστημάτων εξαρτάται με κάποιο τρόπο από τη βαρύτητα .</a:t>
          </a:r>
          <a:endParaRPr lang="el-GR" sz="800" kern="1200" dirty="0"/>
        </a:p>
      </dsp:txBody>
      <dsp:txXfrm>
        <a:off x="2393156" y="1102"/>
        <a:ext cx="1309687" cy="1309687"/>
      </dsp:txXfrm>
    </dsp:sp>
    <dsp:sp modelId="{CAC65FE6-13CC-4FAD-944A-0D8EF5AFF5F8}">
      <dsp:nvSpPr>
        <dsp:cNvPr id="0" name=""/>
        <dsp:cNvSpPr/>
      </dsp:nvSpPr>
      <dsp:spPr>
        <a:xfrm rot="2160000">
          <a:off x="3661293" y="1006757"/>
          <a:ext cx="347501" cy="4420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l-GR" sz="600" kern="1200"/>
        </a:p>
      </dsp:txBody>
      <dsp:txXfrm rot="2160000">
        <a:off x="3661293" y="1006757"/>
        <a:ext cx="347501" cy="442019"/>
      </dsp:txXfrm>
    </dsp:sp>
    <dsp:sp modelId="{11D40E25-95C8-49B0-9760-1F28A628742C}">
      <dsp:nvSpPr>
        <dsp:cNvPr id="0" name=""/>
        <dsp:cNvSpPr/>
      </dsp:nvSpPr>
      <dsp:spPr>
        <a:xfrm>
          <a:off x="3983158" y="1156306"/>
          <a:ext cx="1309687" cy="1309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l-GR" sz="800" kern="1200" dirty="0" smtClean="0"/>
            <a:t>Με τη βοήθεια της βαρύτητας </a:t>
          </a:r>
          <a:r>
            <a:rPr lang="el-GR" sz="800" kern="1200" dirty="0" err="1" smtClean="0"/>
            <a:t>έχουμετη</a:t>
          </a:r>
          <a:r>
            <a:rPr lang="el-GR" sz="800" kern="1200" dirty="0" smtClean="0"/>
            <a:t> δυνατότητα να παράγουμε </a:t>
          </a:r>
          <a:r>
            <a:rPr lang="el-GR" sz="800" kern="1200" dirty="0" err="1" smtClean="0"/>
            <a:t>ηλεκρικό</a:t>
          </a:r>
          <a:r>
            <a:rPr lang="el-GR" sz="800" kern="1200" dirty="0" smtClean="0"/>
            <a:t> ρεύμα από τα </a:t>
          </a:r>
          <a:r>
            <a:rPr lang="el-GR" sz="800" kern="1200" dirty="0" err="1" smtClean="0"/>
            <a:t>υδροηλεκρικά</a:t>
          </a:r>
          <a:r>
            <a:rPr lang="el-GR" sz="800" kern="1200" dirty="0" smtClean="0"/>
            <a:t> εργοστάσια </a:t>
          </a:r>
          <a:endParaRPr lang="el-GR" sz="800" kern="1200" dirty="0"/>
        </a:p>
      </dsp:txBody>
      <dsp:txXfrm>
        <a:off x="3983158" y="1156306"/>
        <a:ext cx="1309687" cy="1309687"/>
      </dsp:txXfrm>
    </dsp:sp>
    <dsp:sp modelId="{CFCA5F72-64CF-4260-831E-3BA547AB05C9}">
      <dsp:nvSpPr>
        <dsp:cNvPr id="0" name=""/>
        <dsp:cNvSpPr/>
      </dsp:nvSpPr>
      <dsp:spPr>
        <a:xfrm rot="6480000">
          <a:off x="4163627" y="2515366"/>
          <a:ext cx="347501" cy="4420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l-GR" sz="600" kern="1200"/>
        </a:p>
      </dsp:txBody>
      <dsp:txXfrm rot="6480000">
        <a:off x="4163627" y="2515366"/>
        <a:ext cx="347501" cy="442019"/>
      </dsp:txXfrm>
    </dsp:sp>
    <dsp:sp modelId="{9A295627-F621-48CC-99FA-2BEEE512ADB0}">
      <dsp:nvSpPr>
        <dsp:cNvPr id="0" name=""/>
        <dsp:cNvSpPr/>
      </dsp:nvSpPr>
      <dsp:spPr>
        <a:xfrm>
          <a:off x="3375831" y="3025466"/>
          <a:ext cx="1309687" cy="1309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l-GR" sz="800" kern="1200" dirty="0" smtClean="0"/>
            <a:t>Ένα ρολόι που λειτουργεί με ένα εκκρεμές βασίζει τη λειτουργία του στη δύναμη της βαρύτητας για τον υπολογισμό του χρόνου</a:t>
          </a:r>
          <a:endParaRPr lang="el-GR" sz="800" kern="1200" dirty="0"/>
        </a:p>
      </dsp:txBody>
      <dsp:txXfrm>
        <a:off x="3375831" y="3025466"/>
        <a:ext cx="1309687" cy="1309687"/>
      </dsp:txXfrm>
    </dsp:sp>
    <dsp:sp modelId="{5DD73962-E161-4D5A-955B-66A596F50384}">
      <dsp:nvSpPr>
        <dsp:cNvPr id="0" name=""/>
        <dsp:cNvSpPr/>
      </dsp:nvSpPr>
      <dsp:spPr>
        <a:xfrm rot="10800000">
          <a:off x="2884084" y="3459300"/>
          <a:ext cx="347501" cy="4420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l-GR" sz="600" kern="1200"/>
        </a:p>
      </dsp:txBody>
      <dsp:txXfrm rot="10800000">
        <a:off x="2884084" y="3459300"/>
        <a:ext cx="347501" cy="442019"/>
      </dsp:txXfrm>
    </dsp:sp>
    <dsp:sp modelId="{64F53D32-6FDD-455C-9A59-E721A04B4CDE}">
      <dsp:nvSpPr>
        <dsp:cNvPr id="0" name=""/>
        <dsp:cNvSpPr/>
      </dsp:nvSpPr>
      <dsp:spPr>
        <a:xfrm>
          <a:off x="1410480" y="3025466"/>
          <a:ext cx="1309687" cy="1309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l-GR" sz="800" kern="1200" dirty="0" smtClean="0"/>
            <a:t>Ο τεχνητός ορίζοντας στα αεροσκάφη και άλλα </a:t>
          </a:r>
          <a:r>
            <a:rPr lang="el-GR" sz="800" kern="1200" dirty="0" err="1" smtClean="0"/>
            <a:t>υπτάμενα</a:t>
          </a:r>
          <a:r>
            <a:rPr lang="el-GR" sz="800" kern="1200" dirty="0" smtClean="0"/>
            <a:t> μέσα αποτελεί εφαρμογή της δύναμης της βαρύτητας για να απεικονίζει την κλίση του αεροπλάνου.</a:t>
          </a:r>
          <a:endParaRPr lang="el-GR" sz="800" kern="1200" dirty="0"/>
        </a:p>
      </dsp:txBody>
      <dsp:txXfrm>
        <a:off x="1410480" y="3025466"/>
        <a:ext cx="1309687" cy="1309687"/>
      </dsp:txXfrm>
    </dsp:sp>
    <dsp:sp modelId="{6ABB2845-AF2C-4B73-BDC3-5D12D005F8CA}">
      <dsp:nvSpPr>
        <dsp:cNvPr id="0" name=""/>
        <dsp:cNvSpPr/>
      </dsp:nvSpPr>
      <dsp:spPr>
        <a:xfrm rot="15120000">
          <a:off x="1590949" y="2534073"/>
          <a:ext cx="347501" cy="4420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l-GR" sz="600" kern="1200"/>
        </a:p>
      </dsp:txBody>
      <dsp:txXfrm rot="15120000">
        <a:off x="1590949" y="2534073"/>
        <a:ext cx="347501" cy="442019"/>
      </dsp:txXfrm>
    </dsp:sp>
    <dsp:sp modelId="{67C46B22-B444-4F92-923C-2A9022F182DE}">
      <dsp:nvSpPr>
        <dsp:cNvPr id="0" name=""/>
        <dsp:cNvSpPr/>
      </dsp:nvSpPr>
      <dsp:spPr>
        <a:xfrm>
          <a:off x="803154" y="1156306"/>
          <a:ext cx="1309687" cy="1309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l-GR" sz="800" kern="1200" dirty="0" smtClean="0"/>
            <a:t>Τέλος οι τεχνητοί δορυφόροι </a:t>
          </a:r>
          <a:r>
            <a:rPr lang="el-GR" sz="800" kern="1200" dirty="0" err="1" smtClean="0"/>
            <a:t>είνασι</a:t>
          </a:r>
          <a:r>
            <a:rPr lang="el-GR" sz="800" kern="1200" dirty="0" smtClean="0"/>
            <a:t> και αυτοί μια εφαρμογή της βαρύτητας που μαθηματικά είχε διατυπωθεί στο </a:t>
          </a:r>
          <a:r>
            <a:rPr lang="el-GR" sz="800" kern="1200" dirty="0" err="1" smtClean="0"/>
            <a:t>έργο΄΄</a:t>
          </a:r>
          <a:r>
            <a:rPr lang="en-US" sz="800" kern="1200" dirty="0" smtClean="0"/>
            <a:t>principia;;</a:t>
          </a:r>
          <a:r>
            <a:rPr lang="el-GR" sz="800" kern="1200" dirty="0" smtClean="0"/>
            <a:t>του </a:t>
          </a:r>
          <a:r>
            <a:rPr lang="el-GR" sz="800" kern="1200" dirty="0" err="1" smtClean="0"/>
            <a:t>΄Νεύτωνα</a:t>
          </a:r>
          <a:endParaRPr lang="el-GR" sz="800" kern="1200" dirty="0"/>
        </a:p>
      </dsp:txBody>
      <dsp:txXfrm>
        <a:off x="803154" y="1156306"/>
        <a:ext cx="1309687" cy="1309687"/>
      </dsp:txXfrm>
    </dsp:sp>
    <dsp:sp modelId="{A247EFFF-359C-4942-BC9F-725BACC07075}">
      <dsp:nvSpPr>
        <dsp:cNvPr id="0" name=""/>
        <dsp:cNvSpPr/>
      </dsp:nvSpPr>
      <dsp:spPr>
        <a:xfrm rot="19440000">
          <a:off x="2071291" y="1018319"/>
          <a:ext cx="347501" cy="4420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l-GR" sz="600" kern="1200"/>
        </a:p>
      </dsp:txBody>
      <dsp:txXfrm rot="19440000">
        <a:off x="2071291" y="1018319"/>
        <a:ext cx="347501" cy="44201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C1953B-D2A4-429A-B832-BF8C8278BA6B}" type="datetimeFigureOut">
              <a:rPr lang="el-GR" smtClean="0"/>
              <a:pPr/>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A1250-4583-4225-AE1E-5089F45A6BB7}"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3F6A1250-4583-4225-AE1E-5089F45A6BB7}" type="slidenum">
              <a:rPr lang="el-GR" smtClean="0"/>
              <a:pPr/>
              <a:t>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7AF05ACD-0A9E-4318-8ED7-442CC65F402E}" type="datetime1">
              <a:rPr lang="el-GR" smtClean="0"/>
              <a:pPr/>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
        <p:nvSpPr>
          <p:cNvPr id="17410" name="AutoShape 2" descr="ÎÏÎ¿ÏÎ­Î»ÎµÏÎ¼Î± ÎµÎ¹ÎºÏÎ½Î±Ï Î³Î¹Î± ÏÎ±Î½ÎµÏÎ¹ÏÏÎ®Î¼Î¹Î¿ Î´ÏÏÎ¹ÎºÎ®Ï Î¼Î±ÎºÎµÎ´Î¿Î½Î¯Î±Ï"/>
          <p:cNvSpPr>
            <a:spLocks noChangeAspect="1" noChangeArrowheads="1"/>
          </p:cNvSpPr>
          <p:nvPr userDrawn="1"/>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12" name="AutoShape 4" descr="ÎÏÎ¿ÏÎ­Î»ÎµÏÎ¼Î± ÎµÎ¹ÎºÏÎ½Î±Ï Î³Î¹Î± ÏÎ±Î½ÎµÏÎ¹ÏÏÎ®Î¼Î¹Î¿ Î´ÏÏÎ¹ÎºÎ®Ï Î¼Î±ÎºÎµÎ´Î¿Î½Î¯Î±Ï"/>
          <p:cNvSpPr>
            <a:spLocks noChangeAspect="1" noChangeArrowheads="1"/>
          </p:cNvSpPr>
          <p:nvPr userDrawn="1"/>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8DDD87F-7BE3-4C23-B7F7-F13E3C447272}" type="datetime1">
              <a:rPr lang="el-GR" smtClean="0"/>
              <a:pPr/>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A18F9812-D117-4FA6-A5C0-DCB99F86AE81}" type="datetime1">
              <a:rPr lang="el-GR" smtClean="0"/>
              <a:pPr/>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3359B24F-6F9F-45FC-89CC-837EA7E9B3A1}" type="datetime1">
              <a:rPr lang="el-GR" smtClean="0"/>
              <a:pPr/>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9AFFF571-AE8C-4768-875F-4014AA2B664A}" type="datetime1">
              <a:rPr lang="el-GR" smtClean="0"/>
              <a:pPr/>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5339B17A-C1AC-4F53-8165-69B918678612}" type="datetime1">
              <a:rPr lang="el-GR" smtClean="0"/>
              <a:pPr/>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8774DBB0-5DC9-466E-9492-F996C69DADB1}" type="datetime1">
              <a:rPr lang="el-GR" smtClean="0"/>
              <a:pPr/>
              <a:t>23/4/2018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0E5A6023-62BF-4110-92BE-92976B2FE934}" type="datetime1">
              <a:rPr lang="el-GR" smtClean="0"/>
              <a:pPr/>
              <a:t>23/4/2018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3A5105D-DA55-4E47-AA8A-5EAC72C22AB6}" type="datetime1">
              <a:rPr lang="el-GR" smtClean="0"/>
              <a:pPr/>
              <a:t>23/4/2018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30DBAAC-6D70-44B1-91AC-4DDC78B44A6A}" type="datetime1">
              <a:rPr lang="el-GR" smtClean="0"/>
              <a:pPr/>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CD8781E-AFFE-4423-AA0C-8EC0574F3946}" type="datetime1">
              <a:rPr lang="el-GR" smtClean="0"/>
              <a:pPr/>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9E39B96-4C01-4A2E-85C4-816086584045}"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34EE18-0E51-4218-9436-729CC7D4D1EE}" type="datetime1">
              <a:rPr lang="el-GR" smtClean="0"/>
              <a:pPr/>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E39B96-4C01-4A2E-85C4-816086584045}" type="slidenum">
              <a:rPr lang="el-GR" smtClean="0"/>
              <a:pPr/>
              <a:t>‹#›</a:t>
            </a:fld>
            <a:endParaRPr lang="el-GR"/>
          </a:p>
        </p:txBody>
      </p:sp>
      <p:pic>
        <p:nvPicPr>
          <p:cNvPr id="7" name="Picture 5" descr="C:\Users\lefteris\Desktop\Emblem_UOWM.png"/>
          <p:cNvPicPr>
            <a:picLocks noChangeAspect="1" noChangeArrowheads="1"/>
          </p:cNvPicPr>
          <p:nvPr userDrawn="1"/>
        </p:nvPicPr>
        <p:blipFill>
          <a:blip r:embed="rId13" cstate="print"/>
          <a:srcRect/>
          <a:stretch>
            <a:fillRect/>
          </a:stretch>
        </p:blipFill>
        <p:spPr bwMode="auto">
          <a:xfrm>
            <a:off x="0" y="0"/>
            <a:ext cx="1628800" cy="1628800"/>
          </a:xfrm>
          <a:prstGeom prst="rect">
            <a:avLst/>
          </a:prstGeom>
          <a:noFill/>
        </p:spPr>
      </p:pic>
      <p:pic>
        <p:nvPicPr>
          <p:cNvPr id="18434" name="Picture 2" descr="ÎÏÎ¿ÏÎ­Î»ÎµÏÎ¼Î± ÎµÎ¹ÎºÏÎ½Î±Ï Î³Î¹Î± Î½ÎµÏÏÏÎ½Î±Ï"/>
          <p:cNvPicPr>
            <a:picLocks noChangeAspect="1" noChangeArrowheads="1"/>
          </p:cNvPicPr>
          <p:nvPr userDrawn="1"/>
        </p:nvPicPr>
        <p:blipFill>
          <a:blip r:embed="rId14" cstate="print"/>
          <a:srcRect/>
          <a:stretch>
            <a:fillRect/>
          </a:stretch>
        </p:blipFill>
        <p:spPr bwMode="auto">
          <a:xfrm>
            <a:off x="0" y="5186191"/>
            <a:ext cx="1440159" cy="1671809"/>
          </a:xfrm>
          <a:prstGeom prst="rect">
            <a:avLst/>
          </a:prstGeom>
          <a:noFill/>
        </p:spPr>
      </p:pic>
      <p:sp>
        <p:nvSpPr>
          <p:cNvPr id="9" name="8 - TextBox"/>
          <p:cNvSpPr txBox="1"/>
          <p:nvPr userDrawn="1"/>
        </p:nvSpPr>
        <p:spPr>
          <a:xfrm>
            <a:off x="1619672" y="188640"/>
            <a:ext cx="5544616" cy="400110"/>
          </a:xfrm>
          <a:prstGeom prst="rect">
            <a:avLst/>
          </a:prstGeom>
          <a:noFill/>
        </p:spPr>
        <p:txBody>
          <a:bodyPr wrap="square" rtlCol="0">
            <a:spAutoFit/>
          </a:bodyPr>
          <a:lstStyle/>
          <a:p>
            <a:r>
              <a:rPr lang="el-GR" sz="2000" i="1" dirty="0" smtClean="0"/>
              <a:t>Παιδαγωγικό</a:t>
            </a:r>
            <a:r>
              <a:rPr lang="el-GR" sz="2000" i="1" baseline="0" dirty="0" smtClean="0"/>
              <a:t> Τμήμα Δημοτικής Εκπαίδευσης</a:t>
            </a:r>
            <a:endParaRPr lang="el-GR" sz="2000" i="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r>
              <a:rPr lang="el-GR" sz="4000" dirty="0" smtClean="0"/>
              <a:t>ΠΛΗΡΟΦΟΡΙΚΗ ΚΑΙ ΝΕΕΣ </a:t>
            </a:r>
            <a:r>
              <a:rPr lang="el-GR" sz="4800" dirty="0" smtClean="0"/>
              <a:t>ΤΕΧΝΟΛΟΓΙΕΣ</a:t>
            </a:r>
            <a:r>
              <a:rPr lang="el-GR" sz="4000" dirty="0" smtClean="0"/>
              <a:t> ΣΤΗΝ ΕΚΠΑΙΔΕΥΣΗ</a:t>
            </a:r>
            <a:endParaRPr lang="el-GR" sz="4000" dirty="0"/>
          </a:p>
        </p:txBody>
      </p:sp>
      <p:sp>
        <p:nvSpPr>
          <p:cNvPr id="3" name="2 - Υπότιτλος"/>
          <p:cNvSpPr>
            <a:spLocks noGrp="1"/>
          </p:cNvSpPr>
          <p:nvPr>
            <p:ph type="subTitle" idx="1"/>
          </p:nvPr>
        </p:nvSpPr>
        <p:spPr>
          <a:xfrm>
            <a:off x="1371600" y="3573016"/>
            <a:ext cx="6400800" cy="1440160"/>
          </a:xfrm>
        </p:spPr>
        <p:txBody>
          <a:bodyPr>
            <a:normAutofit/>
          </a:bodyPr>
          <a:lstStyle/>
          <a:p>
            <a:r>
              <a:rPr lang="el-GR" sz="2800" dirty="0" smtClean="0">
                <a:solidFill>
                  <a:schemeClr val="tx1"/>
                </a:solidFill>
              </a:rPr>
              <a:t>ΚΩΝΣΤΑΝΤΙΝΟΣ ΧΑΤΖΗΑΔΑΜΙΔΗΣ</a:t>
            </a:r>
          </a:p>
          <a:p>
            <a:r>
              <a:rPr lang="el-GR" sz="2800" dirty="0" smtClean="0">
                <a:solidFill>
                  <a:schemeClr val="tx1"/>
                </a:solidFill>
              </a:rPr>
              <a:t>Α.Ε.Μ.:4543</a:t>
            </a:r>
            <a:endParaRPr lang="el-GR" sz="2800" dirty="0">
              <a:solidFill>
                <a:schemeClr val="tx1"/>
              </a:solidFill>
            </a:endParaRPr>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dirty="0" smtClean="0"/>
              <a:t>Η βαρύτητα</a:t>
            </a:r>
            <a:endParaRPr lang="el-GR" dirty="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1412777"/>
            <a:ext cx="7772400" cy="1368151"/>
          </a:xfrm>
        </p:spPr>
        <p:txBody>
          <a:bodyPr/>
          <a:lstStyle/>
          <a:p>
            <a:r>
              <a:rPr lang="el-GR" dirty="0" smtClean="0"/>
              <a:t>Η βαρύτητα</a:t>
            </a:r>
            <a:endParaRPr lang="el-GR" dirty="0"/>
          </a:p>
        </p:txBody>
      </p:sp>
      <p:sp>
        <p:nvSpPr>
          <p:cNvPr id="3" name="2 - Υπότιτλος"/>
          <p:cNvSpPr>
            <a:spLocks noGrp="1"/>
          </p:cNvSpPr>
          <p:nvPr>
            <p:ph type="subTitle" idx="1"/>
          </p:nvPr>
        </p:nvSpPr>
        <p:spPr>
          <a:xfrm>
            <a:off x="1043608" y="2708920"/>
            <a:ext cx="7200800" cy="2520280"/>
          </a:xfrm>
        </p:spPr>
        <p:txBody>
          <a:bodyPr>
            <a:normAutofit fontScale="25000" lnSpcReduction="20000"/>
          </a:bodyPr>
          <a:lstStyle/>
          <a:p>
            <a:r>
              <a:rPr lang="el-GR" sz="7200" dirty="0" smtClean="0">
                <a:solidFill>
                  <a:schemeClr val="tx1"/>
                </a:solidFill>
              </a:rPr>
              <a:t>Στη φυσική, βαρύτητα ονομάζεται η ιδιότητα των υλικών σωμάτων να έλκουν και να έλκονται αμοιβαία με άλλα υλικά σώματα. Τα </a:t>
            </a:r>
            <a:r>
              <a:rPr lang="el-GR" sz="7200" dirty="0" err="1" smtClean="0">
                <a:solidFill>
                  <a:schemeClr val="tx1"/>
                </a:solidFill>
              </a:rPr>
              <a:t>ελκόμενα</a:t>
            </a:r>
            <a:r>
              <a:rPr lang="el-GR" sz="7200" dirty="0" smtClean="0">
                <a:solidFill>
                  <a:schemeClr val="tx1"/>
                </a:solidFill>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7200" dirty="0" err="1" smtClean="0">
                <a:solidFill>
                  <a:schemeClr val="tx1"/>
                </a:solidFill>
              </a:rPr>
              <a:t>μάζα.Η</a:t>
            </a:r>
            <a:r>
              <a:rPr lang="el-GR" sz="7200" dirty="0" smtClean="0">
                <a:solidFill>
                  <a:schemeClr val="tx1"/>
                </a:solidFill>
              </a:rPr>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endParaRPr lang="el-GR" dirty="0"/>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2</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043608" y="1340768"/>
            <a:ext cx="7772400" cy="1470025"/>
          </a:xfrm>
        </p:spPr>
        <p:txBody>
          <a:bodyPr/>
          <a:lstStyle/>
          <a:p>
            <a:r>
              <a:rPr lang="el-GR" dirty="0" smtClean="0"/>
              <a:t/>
            </a:r>
            <a:br>
              <a:rPr lang="el-GR" dirty="0" smtClean="0"/>
            </a:br>
            <a:r>
              <a:rPr lang="el-GR" dirty="0" smtClean="0"/>
              <a:t>Ποιος ανακάλυψε την βαρύτητα</a:t>
            </a:r>
            <a:endParaRPr lang="el-GR" dirty="0"/>
          </a:p>
        </p:txBody>
      </p:sp>
      <p:sp>
        <p:nvSpPr>
          <p:cNvPr id="3" name="2 - Υπότιτλος"/>
          <p:cNvSpPr>
            <a:spLocks noGrp="1"/>
          </p:cNvSpPr>
          <p:nvPr>
            <p:ph type="subTitle" idx="1"/>
          </p:nvPr>
        </p:nvSpPr>
        <p:spPr>
          <a:xfrm>
            <a:off x="1115616" y="3068960"/>
            <a:ext cx="7272808" cy="2016224"/>
          </a:xfrm>
        </p:spPr>
        <p:txBody>
          <a:bodyPr>
            <a:normAutofit fontScale="70000" lnSpcReduction="20000"/>
          </a:bodyPr>
          <a:lstStyle/>
          <a:p>
            <a:r>
              <a:rPr lang="el-GR" dirty="0">
                <a:solidFill>
                  <a:schemeClr val="tx1"/>
                </a:solidFill>
              </a:rPr>
              <a:t>Η </a:t>
            </a:r>
            <a:r>
              <a:rPr lang="el-GR" sz="2900" dirty="0">
                <a:solidFill>
                  <a:schemeClr val="tx1"/>
                </a:solidFill>
              </a:rPr>
              <a:t>ιστορία</a:t>
            </a:r>
            <a:r>
              <a:rPr lang="el-GR" dirty="0">
                <a:solidFill>
                  <a:schemeClr val="tx1"/>
                </a:solidFill>
              </a:rPr>
              <a:t> ότι ο Ισαάκ Νεύτων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solidFill>
                  <a:schemeClr val="tx1"/>
                </a:solidFill>
              </a:rPr>
              <a:t>πρωτοδημοσίευσαν</a:t>
            </a:r>
            <a:endParaRPr lang="el-GR" dirty="0">
              <a:solidFill>
                <a:schemeClr val="tx1"/>
              </a:solidFill>
            </a:endParaRPr>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3</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115616" y="980728"/>
            <a:ext cx="7772400" cy="1470025"/>
          </a:xfrm>
        </p:spPr>
        <p:txBody>
          <a:bodyPr/>
          <a:lstStyle/>
          <a:p>
            <a:r>
              <a:rPr lang="el-GR" dirty="0" smtClean="0"/>
              <a:t>Πως μας </a:t>
            </a:r>
            <a:r>
              <a:rPr lang="el-GR" dirty="0" err="1" smtClean="0"/>
              <a:t>επηρέαζει</a:t>
            </a:r>
            <a:r>
              <a:rPr lang="el-GR" dirty="0" smtClean="0"/>
              <a:t> η βαρύτητα</a:t>
            </a:r>
            <a:endParaRPr lang="el-GR" dirty="0"/>
          </a:p>
        </p:txBody>
      </p:sp>
      <p:sp>
        <p:nvSpPr>
          <p:cNvPr id="3" name="2 - Υπότιτλος"/>
          <p:cNvSpPr>
            <a:spLocks noGrp="1"/>
          </p:cNvSpPr>
          <p:nvPr>
            <p:ph type="subTitle" idx="1"/>
          </p:nvPr>
        </p:nvSpPr>
        <p:spPr>
          <a:xfrm>
            <a:off x="1475656" y="2996952"/>
            <a:ext cx="6336704" cy="2160240"/>
          </a:xfrm>
        </p:spPr>
        <p:txBody>
          <a:bodyPr>
            <a:noAutofit/>
          </a:bodyPr>
          <a:lstStyle/>
          <a:p>
            <a:endParaRPr lang="el-GR" sz="1800" dirty="0" smtClean="0">
              <a:solidFill>
                <a:schemeClr val="tx1"/>
              </a:solidFill>
            </a:endParaRPr>
          </a:p>
          <a:p>
            <a:r>
              <a:rPr lang="el-GR" sz="1800" dirty="0" smtClean="0"/>
              <a:t/>
            </a:r>
            <a:br>
              <a:rPr lang="el-GR" sz="1800" dirty="0" smtClean="0"/>
            </a:br>
            <a:endParaRPr lang="el-GR" sz="1800" dirty="0"/>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4</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graphicFrame>
        <p:nvGraphicFramePr>
          <p:cNvPr id="8" name="7 - Διάγραμμα"/>
          <p:cNvGraphicFramePr/>
          <p:nvPr/>
        </p:nvGraphicFramePr>
        <p:xfrm>
          <a:off x="1403648" y="2132856"/>
          <a:ext cx="6096000"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971600" y="908720"/>
            <a:ext cx="7772400" cy="1470025"/>
          </a:xfrm>
        </p:spPr>
        <p:txBody>
          <a:bodyPr/>
          <a:lstStyle/>
          <a:p>
            <a:r>
              <a:rPr lang="el-GR" dirty="0" smtClean="0"/>
              <a:t>Βαρύτητα στη Σελήνη</a:t>
            </a:r>
            <a:endParaRPr lang="el-GR" dirty="0"/>
          </a:p>
        </p:txBody>
      </p:sp>
      <p:sp>
        <p:nvSpPr>
          <p:cNvPr id="3" name="2 - Υπότιτλος"/>
          <p:cNvSpPr>
            <a:spLocks noGrp="1"/>
          </p:cNvSpPr>
          <p:nvPr>
            <p:ph type="subTitle" idx="1"/>
          </p:nvPr>
        </p:nvSpPr>
        <p:spPr>
          <a:xfrm>
            <a:off x="1475656" y="3429000"/>
            <a:ext cx="6400800" cy="1752600"/>
          </a:xfrm>
        </p:spPr>
        <p:txBody>
          <a:bodyPr>
            <a:noAutofit/>
          </a:bodyPr>
          <a:lstStyle/>
          <a:p>
            <a:r>
              <a:rPr lang="el-GR" sz="1800" dirty="0" smtClean="0">
                <a:solidFill>
                  <a:schemeClr val="tx1"/>
                </a:solidFill>
              </a:rPr>
              <a:t>Μπορούμε για παράδειγμα να βιντεοσκοπήσουμε μια οριζόντια βολή και στη συνέχεια εισάγοντας το βίντεο στο πρόγραμμα </a:t>
            </a:r>
            <a:r>
              <a:rPr lang="el-GR" sz="1800" dirty="0" err="1" smtClean="0">
                <a:solidFill>
                  <a:schemeClr val="tx1"/>
                </a:solidFill>
              </a:rPr>
              <a:t>Tracker</a:t>
            </a:r>
            <a:r>
              <a:rPr lang="el-GR" sz="1800" dirty="0" smtClean="0">
                <a:solidFill>
                  <a:schemeClr val="tx1"/>
                </a:solidFill>
              </a:rPr>
              <a:t>, να σχεδιάσουμε την εξίσωση της τροχιάς και να υπολογίσουμε την οριζόντια συνιστώσα της ταχύτητας και την επιτάχυνση της βαρύτητας. Ή εισάγοντας το βίντεο μιας φθίνουσας ταλάντωσης να πάρουμε την γραφική παράσταση της απομάκρυνσης με τον χρόνο και να υπολογίσουμε το πλάτος σε κάποια χρονική στιγμή ή την κυκλική συχνότητα</a:t>
            </a:r>
            <a:endParaRPr lang="el-GR" sz="1800" dirty="0">
              <a:solidFill>
                <a:schemeClr val="tx1"/>
              </a:solidFill>
            </a:endParaRPr>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5</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99592" y="836713"/>
            <a:ext cx="7772400" cy="1512168"/>
          </a:xfrm>
        </p:spPr>
        <p:txBody>
          <a:bodyPr/>
          <a:lstStyle/>
          <a:p>
            <a:r>
              <a:rPr lang="el-GR" dirty="0" smtClean="0"/>
              <a:t>Επίλογος</a:t>
            </a:r>
            <a:endParaRPr lang="el-GR" dirty="0"/>
          </a:p>
        </p:txBody>
      </p:sp>
      <p:sp>
        <p:nvSpPr>
          <p:cNvPr id="3" name="2 - Υπότιτλος"/>
          <p:cNvSpPr>
            <a:spLocks noGrp="1"/>
          </p:cNvSpPr>
          <p:nvPr>
            <p:ph type="subTitle" idx="1"/>
          </p:nvPr>
        </p:nvSpPr>
        <p:spPr>
          <a:xfrm>
            <a:off x="1371600" y="2204864"/>
            <a:ext cx="6400800" cy="1296144"/>
          </a:xfrm>
        </p:spPr>
        <p:txBody>
          <a:bodyPr>
            <a:normAutofit/>
          </a:bodyPr>
          <a:lstStyle/>
          <a:p>
            <a:r>
              <a:rPr lang="el-GR" sz="1800" dirty="0" smtClean="0">
                <a:solidFill>
                  <a:schemeClr val="tx1"/>
                </a:solidFill>
              </a:rPr>
              <a:t>Σας ευχαριστώ</a:t>
            </a:r>
            <a:endParaRPr lang="el-GR" sz="1800" dirty="0">
              <a:solidFill>
                <a:schemeClr val="tx1"/>
              </a:solidFill>
            </a:endParaRPr>
          </a:p>
        </p:txBody>
      </p:sp>
      <p:sp>
        <p:nvSpPr>
          <p:cNvPr id="4" name="3 - Θέση αριθμού διαφάνειας"/>
          <p:cNvSpPr>
            <a:spLocks noGrp="1"/>
          </p:cNvSpPr>
          <p:nvPr>
            <p:ph type="sldNum" sz="quarter" idx="12"/>
          </p:nvPr>
        </p:nvSpPr>
        <p:spPr/>
        <p:txBody>
          <a:bodyPr/>
          <a:lstStyle/>
          <a:p>
            <a:fld id="{A9E39B96-4C01-4A2E-85C4-816086584045}" type="slidenum">
              <a:rPr lang="el-GR" smtClean="0"/>
              <a:pPr/>
              <a:t>6</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pic>
        <p:nvPicPr>
          <p:cNvPr id="7" name="6 - Εικόνα" descr="images (1).jpg"/>
          <p:cNvPicPr>
            <a:picLocks noChangeAspect="1"/>
          </p:cNvPicPr>
          <p:nvPr/>
        </p:nvPicPr>
        <p:blipFill>
          <a:blip r:embed="rId2" cstate="print"/>
          <a:stretch>
            <a:fillRect/>
          </a:stretch>
        </p:blipFill>
        <p:spPr>
          <a:xfrm>
            <a:off x="1403648" y="2924944"/>
            <a:ext cx="6552728" cy="3188940"/>
          </a:xfrm>
          <a:prstGeom prst="rect">
            <a:avLst/>
          </a:prstGeom>
        </p:spPr>
      </p:pic>
    </p:spTree>
  </p:cSld>
  <p:clrMapOvr>
    <a:masterClrMapping/>
  </p:clrMapOvr>
  <p:transition>
    <p:wedge/>
  </p:transition>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268</Words>
  <Application>Microsoft Office PowerPoint</Application>
  <PresentationFormat>Προβολή στην οθόνη (4:3)</PresentationFormat>
  <Paragraphs>32</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ΠΛΗΡΟΦΟΡΙΚΗ ΚΑΙ ΝΕΕΣ ΤΕΧΝΟΛΟΓΙΕΣ ΣΤΗΝ ΕΚΠΑΙΔΕΥΣΗ</vt:lpstr>
      <vt:lpstr>Η βαρύτητα</vt:lpstr>
      <vt:lpstr> Ποιος ανακάλυψε την βαρύτητα</vt:lpstr>
      <vt:lpstr>Πως μας επηρέαζει η βαρύτητα</vt:lpstr>
      <vt:lpstr>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lefteris</dc:creator>
  <cp:lastModifiedBy>lefteris</cp:lastModifiedBy>
  <cp:revision>18</cp:revision>
  <dcterms:created xsi:type="dcterms:W3CDTF">2018-04-23T18:27:05Z</dcterms:created>
  <dcterms:modified xsi:type="dcterms:W3CDTF">2018-04-23T19:50:39Z</dcterms:modified>
</cp:coreProperties>
</file>